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18 </a:t>
            </a:r>
            <a:r>
              <a:rPr lang="en-US" dirty="0" smtClean="0">
                <a:solidFill>
                  <a:srgbClr val="00B050"/>
                </a:solidFill>
              </a:rPr>
              <a:t>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66: </a:t>
            </a:r>
            <a:r>
              <a:rPr lang="en-US" dirty="0" smtClean="0"/>
              <a:t>¿Que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duele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3000" i="1" dirty="0" smtClean="0">
                <a:solidFill>
                  <a:srgbClr val="7030A0"/>
                </a:solidFill>
              </a:rPr>
              <a:t>L.O: to continue to learn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Escribe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original con </a:t>
            </a:r>
            <a:r>
              <a:rPr lang="en-US" dirty="0" err="1" smtClean="0"/>
              <a:t>seis</a:t>
            </a:r>
            <a:r>
              <a:rPr lang="en-US" dirty="0" smtClean="0"/>
              <a:t> palabras del </a:t>
            </a:r>
            <a:r>
              <a:rPr lang="en-US" dirty="0" err="1" smtClean="0"/>
              <a:t>vocabulario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1.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</a:p>
          <a:p>
            <a:pPr marL="0" indent="0">
              <a:buNone/>
            </a:pPr>
            <a:r>
              <a:rPr lang="en-US" dirty="0" smtClean="0"/>
              <a:t>4.</a:t>
            </a:r>
          </a:p>
          <a:p>
            <a:pPr marL="0" indent="0">
              <a:buNone/>
            </a:pPr>
            <a:r>
              <a:rPr lang="en-US" dirty="0" smtClean="0"/>
              <a:t>5.</a:t>
            </a:r>
          </a:p>
          <a:p>
            <a:pPr marL="0" indent="0">
              <a:buNone/>
            </a:pPr>
            <a:r>
              <a:rPr lang="en-US" dirty="0" smtClean="0"/>
              <a:t>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8929" r="231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5410200"/>
            <a:ext cx="876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5943600"/>
            <a:ext cx="1752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104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15000" y="5943600"/>
            <a:ext cx="1752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62300" y="5391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fever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59436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Stay</a:t>
            </a:r>
            <a:r>
              <a:rPr lang="es-ES_tradnl" sz="2000" b="1" dirty="0">
                <a:solidFill>
                  <a:srgbClr val="0070C0"/>
                </a:solidFill>
              </a:rPr>
              <a:t> in </a:t>
            </a:r>
            <a:r>
              <a:rPr lang="es-ES_tradnl" sz="2000" b="1" dirty="0" err="1">
                <a:solidFill>
                  <a:srgbClr val="0070C0"/>
                </a:solidFill>
              </a:rPr>
              <a:t>bed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34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flu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5943600"/>
            <a:ext cx="20955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she</a:t>
            </a:r>
            <a:r>
              <a:rPr lang="es-ES_tradnl" sz="2000" b="1" dirty="0">
                <a:solidFill>
                  <a:srgbClr val="7030A0"/>
                </a:solidFill>
              </a:rPr>
              <a:t> has a </a:t>
            </a:r>
            <a:r>
              <a:rPr lang="es-ES_tradnl" sz="2000" b="1" dirty="0" err="1">
                <a:solidFill>
                  <a:srgbClr val="7030A0"/>
                </a:solidFill>
              </a:rPr>
              <a:t>cold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50862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(</a:t>
            </a:r>
            <a:r>
              <a:rPr lang="en-US" sz="2000" b="1" dirty="0" err="1">
                <a:solidFill>
                  <a:prstClr val="black"/>
                </a:solidFill>
              </a:rPr>
              <a:t>resfriado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924800" y="5486400"/>
            <a:ext cx="1219200" cy="0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4102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3399"/>
                </a:solidFill>
              </a:rPr>
              <a:t>a </a:t>
            </a:r>
            <a:r>
              <a:rPr lang="es-ES_tradnl" sz="2000" b="1" dirty="0" err="1">
                <a:solidFill>
                  <a:srgbClr val="FF3399"/>
                </a:solidFill>
              </a:rPr>
              <a:t>cold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99" r="14641" b="6150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2954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5791200"/>
            <a:ext cx="762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6172200"/>
            <a:ext cx="1371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876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1400" y="5238690"/>
            <a:ext cx="1524000" cy="191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86200" y="5783943"/>
            <a:ext cx="112395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29150" y="5867400"/>
            <a:ext cx="495300" cy="1332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29600" y="4876800"/>
            <a:ext cx="533400" cy="72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5486400"/>
            <a:ext cx="762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3300" y="6248400"/>
            <a:ext cx="12192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886200" y="6248400"/>
            <a:ext cx="247196" cy="22860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0" y="5238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6153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headache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0" y="51816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stomach</a:t>
            </a:r>
            <a:r>
              <a:rPr lang="es-ES_tradnl" sz="2000" b="1" dirty="0">
                <a:solidFill>
                  <a:srgbClr val="0070C0"/>
                </a:solidFill>
              </a:rPr>
              <a:t> </a:t>
            </a:r>
            <a:r>
              <a:rPr lang="es-ES_tradnl" sz="2000" b="1" dirty="0" err="1">
                <a:solidFill>
                  <a:srgbClr val="0070C0"/>
                </a:solidFill>
              </a:rPr>
              <a:t>ache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581400" y="6172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24400" y="5924490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7030A0"/>
                </a:solidFill>
              </a:rPr>
              <a:t>stomach</a:t>
            </a:r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hurts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2800" y="6381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3399"/>
                </a:solidFill>
              </a:rPr>
              <a:t>stomach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8576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C000"/>
                </a:solidFill>
              </a:rPr>
              <a:t>cough</a:t>
            </a:r>
            <a:endParaRPr lang="es-ES_tradnl" sz="2000" b="1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4600" y="5464314"/>
            <a:ext cx="19812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Toser</a:t>
            </a:r>
          </a:p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 </a:t>
            </a:r>
            <a:r>
              <a:rPr lang="es-ES_tradnl" sz="2000" b="1" i="1" dirty="0">
                <a:solidFill>
                  <a:srgbClr val="F79646"/>
                </a:solidFill>
              </a:rPr>
              <a:t>(to </a:t>
            </a:r>
            <a:r>
              <a:rPr lang="es-ES_tradnl" sz="2000" b="1" i="1" dirty="0" err="1">
                <a:solidFill>
                  <a:srgbClr val="F79646"/>
                </a:solidFill>
              </a:rPr>
              <a:t>cough</a:t>
            </a:r>
            <a:r>
              <a:rPr lang="es-ES_tradnl" sz="2000" b="1" i="1" dirty="0">
                <a:solidFill>
                  <a:srgbClr val="F79646"/>
                </a:solidFill>
              </a:rPr>
              <a:t>)</a:t>
            </a:r>
            <a:endParaRPr lang="es-ES_tradnl" sz="2000" b="1" dirty="0">
              <a:solidFill>
                <a:srgbClr val="F79646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48000" y="5734110"/>
            <a:ext cx="914400" cy="3618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2200" y="6073914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Doler</a:t>
            </a:r>
          </a:p>
          <a:p>
            <a:pPr algn="ctr"/>
            <a:r>
              <a:rPr lang="es-ES_tradnl" sz="2000" b="1" i="1" dirty="0" smtClean="0">
                <a:solidFill>
                  <a:srgbClr val="7030A0"/>
                </a:solidFill>
              </a:rPr>
              <a:t>(to </a:t>
            </a:r>
            <a:r>
              <a:rPr lang="es-ES_tradnl" sz="2000" b="1" i="1" dirty="0" err="1" smtClean="0">
                <a:solidFill>
                  <a:srgbClr val="7030A0"/>
                </a:solidFill>
              </a:rPr>
              <a:t>hurt</a:t>
            </a:r>
            <a:r>
              <a:rPr lang="es-ES_tradnl" sz="2000" b="1" i="1" dirty="0" smtClean="0">
                <a:solidFill>
                  <a:srgbClr val="7030A0"/>
                </a:solidFill>
              </a:rPr>
              <a:t>)</a:t>
            </a:r>
            <a:endParaRPr lang="es-ES_tradnl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1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257800" y="57912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76800" y="57720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throat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7" r="16725" b="7661"/>
          <a:stretch/>
        </p:blipFill>
        <p:spPr bwMode="auto">
          <a:xfrm>
            <a:off x="1" y="0"/>
            <a:ext cx="9144000" cy="675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467600" y="3632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05600" y="4343400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28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prescription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42672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70C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30196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562600" y="3657600"/>
            <a:ext cx="1447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0" y="4724400"/>
            <a:ext cx="1752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pharmacy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781455"/>
            <a:ext cx="19812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Vender </a:t>
            </a:r>
            <a:r>
              <a:rPr lang="es-ES_tradnl" sz="2000" i="1" dirty="0" smtClean="0">
                <a:solidFill>
                  <a:srgbClr val="0070C0"/>
                </a:solidFill>
              </a:rPr>
              <a:t>(To </a:t>
            </a:r>
            <a:r>
              <a:rPr lang="es-ES_tradnl" sz="2000" i="1" dirty="0" err="1" smtClean="0">
                <a:solidFill>
                  <a:srgbClr val="0070C0"/>
                </a:solidFill>
              </a:rPr>
              <a:t>sell</a:t>
            </a:r>
            <a:r>
              <a:rPr lang="es-ES_tradnl" sz="2000" i="1" dirty="0" smtClean="0">
                <a:solidFill>
                  <a:srgbClr val="0070C0"/>
                </a:solidFill>
              </a:rPr>
              <a:t>)</a:t>
            </a:r>
            <a:endParaRPr lang="es-ES_tradnl" sz="2000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7052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B05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4767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400800"/>
          </a:xfrm>
        </p:spPr>
        <p:txBody>
          <a:bodyPr>
            <a:normAutofit lnSpcReduction="10000"/>
          </a:bodyPr>
          <a:lstStyle/>
          <a:p>
            <a:r>
              <a:rPr lang="en-US" altLang="en-US" dirty="0" err="1" smtClean="0"/>
              <a:t>Farmaceutico</a:t>
            </a:r>
            <a:r>
              <a:rPr lang="en-US" altLang="en-US" dirty="0" smtClean="0"/>
              <a:t>/a</a:t>
            </a:r>
          </a:p>
          <a:p>
            <a:r>
              <a:rPr lang="en-US" altLang="en-US" dirty="0" err="1" smtClean="0"/>
              <a:t>Pastilla</a:t>
            </a:r>
            <a:endParaRPr lang="en-US" altLang="en-US" dirty="0" smtClean="0"/>
          </a:p>
          <a:p>
            <a:r>
              <a:rPr lang="en-US" altLang="en-US" dirty="0" err="1" smtClean="0"/>
              <a:t>Pildora</a:t>
            </a:r>
            <a:endParaRPr lang="en-US" altLang="en-US" dirty="0" smtClean="0"/>
          </a:p>
          <a:p>
            <a:r>
              <a:rPr lang="en-US" altLang="en-US" dirty="0" err="1" smtClean="0"/>
              <a:t>Jarabe</a:t>
            </a:r>
            <a:endParaRPr lang="en-US" altLang="en-US" dirty="0" smtClean="0"/>
          </a:p>
          <a:p>
            <a:r>
              <a:rPr lang="en-US" altLang="en-US" dirty="0" err="1" smtClean="0"/>
              <a:t>Aspirina</a:t>
            </a:r>
            <a:endParaRPr lang="en-US" altLang="en-US" dirty="0" smtClean="0"/>
          </a:p>
          <a:p>
            <a:r>
              <a:rPr lang="en-US" altLang="en-US" dirty="0" err="1" smtClean="0"/>
              <a:t>Antibioticos</a:t>
            </a:r>
            <a:endParaRPr lang="en-US" altLang="en-US" dirty="0" smtClean="0"/>
          </a:p>
          <a:p>
            <a:r>
              <a:rPr lang="en-US" altLang="en-US" dirty="0" err="1" smtClean="0"/>
              <a:t>Infeccion</a:t>
            </a:r>
            <a:endParaRPr lang="en-US" altLang="en-US" dirty="0" smtClean="0"/>
          </a:p>
          <a:p>
            <a:r>
              <a:rPr lang="en-US" altLang="en-US" dirty="0" err="1" smtClean="0"/>
              <a:t>Inyeccion</a:t>
            </a:r>
            <a:endParaRPr lang="en-US" altLang="en-US" dirty="0" smtClean="0"/>
          </a:p>
          <a:p>
            <a:r>
              <a:rPr lang="en-US" altLang="en-US" dirty="0" err="1" smtClean="0"/>
              <a:t>Escalofrios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Nauseas</a:t>
            </a:r>
          </a:p>
          <a:p>
            <a:r>
              <a:rPr lang="en-US" altLang="en-US" dirty="0" err="1" smtClean="0"/>
              <a:t>Mareo</a:t>
            </a:r>
            <a:r>
              <a:rPr lang="en-US" altLang="en-US" dirty="0" smtClean="0"/>
              <a:t>			</a:t>
            </a:r>
            <a:r>
              <a:rPr lang="en-US" altLang="en-US" dirty="0" err="1" smtClean="0"/>
              <a:t>Mareado</a:t>
            </a:r>
            <a:r>
              <a:rPr lang="en-US" altLang="en-US" dirty="0" smtClean="0"/>
              <a:t>/a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29000" y="6858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 dirty="0" err="1" smtClean="0">
                <a:solidFill>
                  <a:srgbClr val="00B050"/>
                </a:solidFill>
              </a:rPr>
              <a:t>pharmacist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14430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pill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4000" y="2286000"/>
            <a:ext cx="3276600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 dirty="0" err="1">
                <a:solidFill>
                  <a:srgbClr val="00B050"/>
                </a:solidFill>
              </a:rPr>
              <a:t>syrup</a:t>
            </a:r>
            <a:r>
              <a:rPr lang="es-ES_tradnl" altLang="en-US" b="1" dirty="0">
                <a:solidFill>
                  <a:srgbClr val="00B050"/>
                </a:solidFill>
              </a:rPr>
              <a:t> medicine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86000" y="28194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aspirin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3528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antibiotics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4600" y="38862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infection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90800" y="4491335"/>
            <a:ext cx="2895600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injection</a:t>
            </a:r>
            <a:r>
              <a:rPr lang="es-ES_tradnl" altLang="en-US" b="1" dirty="0" smtClean="0">
                <a:solidFill>
                  <a:srgbClr val="00B050"/>
                </a:solidFill>
              </a:rPr>
              <a:t> / </a:t>
            </a:r>
            <a:r>
              <a:rPr lang="es-ES_tradnl" altLang="en-US" b="1" dirty="0" err="1" smtClean="0">
                <a:solidFill>
                  <a:srgbClr val="00B050"/>
                </a:solidFill>
              </a:rPr>
              <a:t>shot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19400" y="50292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shivers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14600" y="5557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smtClean="0">
                <a:solidFill>
                  <a:srgbClr val="00B050"/>
                </a:solidFill>
              </a:rPr>
              <a:t>nausea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57400" y="6091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dizziness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2200" y="6091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dizzy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1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3528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dirty="0" smtClean="0"/>
              <a:t>1 p. 202;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</a:rPr>
              <a:t>WORKBOOK</a:t>
            </a: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6.6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SIGN </a:t>
            </a:r>
            <a:r>
              <a:rPr lang="en-US" u="sng" dirty="0" smtClean="0">
                <a:solidFill>
                  <a:prstClr val="black"/>
                </a:solidFill>
              </a:rPr>
              <a:t>Road to the Big Leagues</a:t>
            </a:r>
            <a:r>
              <a:rPr lang="en-US" dirty="0" smtClean="0">
                <a:solidFill>
                  <a:prstClr val="black"/>
                </a:solidFill>
              </a:rPr>
              <a:t> Act. Pkt. By THURS!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66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20938"/>
              </p:ext>
            </p:extLst>
          </p:nvPr>
        </p:nvGraphicFramePr>
        <p:xfrm>
          <a:off x="1524000" y="1981200"/>
          <a:ext cx="60960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Correcto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Incorrecto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</a:t>
            </a:r>
            <a:r>
              <a:rPr lang="en-US" dirty="0" err="1" smtClean="0">
                <a:solidFill>
                  <a:srgbClr val="FF0000"/>
                </a:solidFill>
              </a:rPr>
              <a:t>Ej</a:t>
            </a:r>
            <a:r>
              <a:rPr lang="en-US" dirty="0" smtClean="0">
                <a:solidFill>
                  <a:srgbClr val="FF0000"/>
                </a:solidFill>
              </a:rPr>
              <a:t>. 1 p. 202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Roberto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y la </a:t>
            </a:r>
            <a:r>
              <a:rPr lang="en-US" dirty="0" err="1" smtClean="0"/>
              <a:t>doctora</a:t>
            </a:r>
            <a:r>
              <a:rPr lang="en-US" dirty="0" smtClean="0"/>
              <a:t> 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 </a:t>
            </a: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dirty="0" err="1" smtClean="0"/>
              <a:t>recetas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3600</TotalTime>
  <Words>211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 Clase 701 La fecha es el 18 de mayo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Practica</vt:lpstr>
      <vt:lpstr>Teacher Oral Parts, Ej. 1 p. 202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16</cp:revision>
  <cp:lastPrinted>2015-03-04T22:25:38Z</cp:lastPrinted>
  <dcterms:created xsi:type="dcterms:W3CDTF">2015-03-04T16:18:37Z</dcterms:created>
  <dcterms:modified xsi:type="dcterms:W3CDTF">2018-05-18T19:11:23Z</dcterms:modified>
</cp:coreProperties>
</file>